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642"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E9837AD-4944-4242-BC4C-87A7C4FA5837}" type="datetimeFigureOut">
              <a:rPr lang="en-US" smtClean="0"/>
              <a:pPr/>
              <a:t>5/9/2013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7B6BD05-1D8A-48BF-B3B5-2561596003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9837AD-4944-4242-BC4C-87A7C4FA5837}"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E9837AD-4944-4242-BC4C-87A7C4FA5837}" type="datetimeFigureOut">
              <a:rPr lang="en-US" smtClean="0"/>
              <a:pPr/>
              <a:t>5/9/2013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7B6BD05-1D8A-48BF-B3B5-25615960038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E9837AD-4944-4242-BC4C-87A7C4FA5837}"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7B6BD05-1D8A-48BF-B3B5-256159600382}"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E9837AD-4944-4242-BC4C-87A7C4FA5837}" type="datetimeFigureOut">
              <a:rPr lang="en-US" smtClean="0"/>
              <a:pPr/>
              <a:t>5/9/2013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7B6BD05-1D8A-48BF-B3B5-25615960038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E9837AD-4944-4242-BC4C-87A7C4FA5837}" type="datetimeFigureOut">
              <a:rPr lang="en-US" smtClean="0"/>
              <a:pPr/>
              <a:t>5/9/2013</a:t>
            </a:fld>
            <a:endParaRPr lang="en-US"/>
          </a:p>
        </p:txBody>
      </p:sp>
      <p:sp>
        <p:nvSpPr>
          <p:cNvPr id="10" name="Slide Number Placeholder 9"/>
          <p:cNvSpPr>
            <a:spLocks noGrp="1"/>
          </p:cNvSpPr>
          <p:nvPr>
            <p:ph type="sldNum" sz="quarter" idx="16"/>
          </p:nvPr>
        </p:nvSpPr>
        <p:spPr/>
        <p:txBody>
          <a:bodyPr rtlCol="0"/>
          <a:lstStyle/>
          <a:p>
            <a:fld id="{97B6BD05-1D8A-48BF-B3B5-256159600382}"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E9837AD-4944-4242-BC4C-87A7C4FA5837}" type="datetimeFigureOut">
              <a:rPr lang="en-US" smtClean="0"/>
              <a:pPr/>
              <a:t>5/9/2013</a:t>
            </a:fld>
            <a:endParaRPr lang="en-US"/>
          </a:p>
        </p:txBody>
      </p:sp>
      <p:sp>
        <p:nvSpPr>
          <p:cNvPr id="12" name="Slide Number Placeholder 11"/>
          <p:cNvSpPr>
            <a:spLocks noGrp="1"/>
          </p:cNvSpPr>
          <p:nvPr>
            <p:ph type="sldNum" sz="quarter" idx="16"/>
          </p:nvPr>
        </p:nvSpPr>
        <p:spPr/>
        <p:txBody>
          <a:bodyPr rtlCol="0"/>
          <a:lstStyle/>
          <a:p>
            <a:fld id="{97B6BD05-1D8A-48BF-B3B5-256159600382}"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9837AD-4944-4242-BC4C-87A7C4FA5837}" type="datetimeFigureOut">
              <a:rPr lang="en-US" smtClean="0"/>
              <a:pPr/>
              <a:t>5/9/2013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E9837AD-4944-4242-BC4C-87A7C4FA5837}"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7B6BD05-1D8A-48BF-B3B5-256159600382}"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E9837AD-4944-4242-BC4C-87A7C4FA5837}" type="datetimeFigureOut">
              <a:rPr lang="en-US" smtClean="0"/>
              <a:pPr/>
              <a:t>5/9/2013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7B6BD05-1D8A-48BF-B3B5-256159600382}"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E9837AD-4944-4242-BC4C-87A7C4FA5837}" type="datetimeFigureOut">
              <a:rPr lang="en-US" smtClean="0"/>
              <a:pPr/>
              <a:t>5/9/2013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7B6BD05-1D8A-48BF-B3B5-2561596003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ducksters.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bgnet.net/" TargetMode="External"/><Relationship Id="rId7" Type="http://schemas.openxmlformats.org/officeDocument/2006/relationships/hyperlink" Target="http://www.brainpopjr.com/science/habitats/"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 Id="rId6" Type="http://schemas.openxmlformats.org/officeDocument/2006/relationships/hyperlink" Target="http://www.factmonster.com/dk/encyclopedia/habitats.html" TargetMode="External"/><Relationship Id="rId5" Type="http://schemas.openxmlformats.org/officeDocument/2006/relationships/hyperlink" Target="http://wwf.panda.org/about_our_earth/ecoregions/about/habitat_types/habitats/" TargetMode="External"/><Relationship Id="rId4" Type="http://schemas.openxmlformats.org/officeDocument/2006/relationships/hyperlink" Target="http://www.enchantedlearning.com/bio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Bradley Hand ITC" pitchFamily="66" charset="0"/>
              </a:rPr>
              <a:t>Create Your Own Animal</a:t>
            </a:r>
            <a:endParaRPr lang="en-US" b="1" dirty="0">
              <a:latin typeface="Bradley Hand ITC" pitchFamily="66" charset="0"/>
            </a:endParaRPr>
          </a:p>
        </p:txBody>
      </p:sp>
      <p:sp>
        <p:nvSpPr>
          <p:cNvPr id="3" name="Subtitle 2"/>
          <p:cNvSpPr>
            <a:spLocks noGrp="1"/>
          </p:cNvSpPr>
          <p:nvPr>
            <p:ph type="subTitle" idx="1"/>
          </p:nvPr>
        </p:nvSpPr>
        <p:spPr/>
        <p:txBody>
          <a:bodyPr/>
          <a:lstStyle/>
          <a:p>
            <a:r>
              <a:rPr lang="en-US" dirty="0" smtClean="0">
                <a:latin typeface="Bradley Hand ITC" pitchFamily="66" charset="0"/>
              </a:rPr>
              <a:t>Name: </a:t>
            </a:r>
            <a:r>
              <a:rPr lang="en-US" dirty="0">
                <a:latin typeface="Bradley Hand ITC" pitchFamily="66" charset="0"/>
              </a:rPr>
              <a:t>S</a:t>
            </a:r>
            <a:r>
              <a:rPr lang="en-US" dirty="0" smtClean="0">
                <a:latin typeface="Bradley Hand ITC" pitchFamily="66" charset="0"/>
              </a:rPr>
              <a:t>ophie </a:t>
            </a:r>
            <a:r>
              <a:rPr lang="en-US" dirty="0">
                <a:latin typeface="Bradley Hand ITC" pitchFamily="66" charset="0"/>
              </a:rPr>
              <a:t>F</a:t>
            </a:r>
            <a:r>
              <a:rPr lang="en-US" dirty="0" smtClean="0">
                <a:latin typeface="Bradley Hand ITC" pitchFamily="66" charset="0"/>
              </a:rPr>
              <a:t>loyd</a:t>
            </a:r>
            <a:endParaRPr lang="en-US" dirty="0">
              <a:latin typeface="Bradley Hand ITC" pitchFamily="66" charset="0"/>
            </a:endParaRPr>
          </a:p>
        </p:txBody>
      </p:sp>
    </p:spTree>
    <p:extLst>
      <p:ext uri="{BB962C8B-B14F-4D97-AF65-F5344CB8AC3E}">
        <p14:creationId xmlns:p14="http://schemas.microsoft.com/office/powerpoint/2010/main" xmlns="" val="160259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95000"/>
                    <a:lumOff val="5000"/>
                  </a:schemeClr>
                </a:solidFill>
                <a:latin typeface="Bradley Hand ITC" pitchFamily="66" charset="0"/>
              </a:rPr>
              <a:t>The </a:t>
            </a:r>
            <a:r>
              <a:rPr lang="en-US" b="1" dirty="0">
                <a:solidFill>
                  <a:schemeClr val="tx1">
                    <a:lumMod val="95000"/>
                    <a:lumOff val="5000"/>
                  </a:schemeClr>
                </a:solidFill>
                <a:latin typeface="Bradley Hand ITC" pitchFamily="66" charset="0"/>
              </a:rPr>
              <a:t>T</a:t>
            </a:r>
            <a:r>
              <a:rPr lang="en-US" b="1" dirty="0" smtClean="0">
                <a:solidFill>
                  <a:schemeClr val="tx1">
                    <a:lumMod val="95000"/>
                    <a:lumOff val="5000"/>
                  </a:schemeClr>
                </a:solidFill>
                <a:latin typeface="Bradley Hand ITC" pitchFamily="66" charset="0"/>
              </a:rPr>
              <a:t>ropical Rainforest</a:t>
            </a:r>
            <a:endParaRPr lang="en-US" b="1" dirty="0">
              <a:solidFill>
                <a:schemeClr val="tx1">
                  <a:lumMod val="95000"/>
                  <a:lumOff val="5000"/>
                </a:schemeClr>
              </a:solidFill>
              <a:latin typeface="Bradley Hand ITC" pitchFamily="66" charset="0"/>
            </a:endParaRPr>
          </a:p>
        </p:txBody>
      </p:sp>
      <p:sp>
        <p:nvSpPr>
          <p:cNvPr id="3" name="Content Placeholder 2"/>
          <p:cNvSpPr>
            <a:spLocks noGrp="1"/>
          </p:cNvSpPr>
          <p:nvPr>
            <p:ph sz="quarter" idx="1"/>
          </p:nvPr>
        </p:nvSpPr>
        <p:spPr/>
        <p:txBody>
          <a:bodyPr>
            <a:normAutofit/>
          </a:bodyPr>
          <a:lstStyle/>
          <a:p>
            <a:pPr marL="0" indent="0">
              <a:buNone/>
            </a:pPr>
            <a:r>
              <a:rPr lang="en-US" dirty="0"/>
              <a:t> </a:t>
            </a:r>
            <a:r>
              <a:rPr lang="en-US" dirty="0" smtClean="0"/>
              <a:t> </a:t>
            </a:r>
          </a:p>
          <a:p>
            <a:r>
              <a:rPr lang="en-US" b="1" dirty="0" smtClean="0">
                <a:latin typeface="Bradley Hand ITC" pitchFamily="66" charset="0"/>
              </a:rPr>
              <a:t>The tropical rain forest has 4 layers, the Emergent layer, canopy, understory, and the forest floor. It is covered with many large trees and is teeming with life.</a:t>
            </a:r>
          </a:p>
          <a:p>
            <a:pPr>
              <a:buFont typeface="Arial"/>
              <a:buChar char="•"/>
            </a:pPr>
            <a:r>
              <a:rPr lang="en-US" b="1" dirty="0" smtClean="0">
                <a:latin typeface="Bradley Hand ITC" pitchFamily="66" charset="0"/>
              </a:rPr>
              <a:t>To survive you need to be able to camouflage </a:t>
            </a:r>
            <a:r>
              <a:rPr lang="en-US" b="1" dirty="0" smtClean="0">
                <a:latin typeface="Bradley Hand ITC" pitchFamily="66" charset="0"/>
              </a:rPr>
              <a:t>                  yourself so that </a:t>
            </a:r>
            <a:r>
              <a:rPr lang="en-US" b="1" dirty="0" smtClean="0">
                <a:latin typeface="Bradley Hand ITC" pitchFamily="66" charset="0"/>
              </a:rPr>
              <a:t>you don</a:t>
            </a:r>
            <a:r>
              <a:rPr lang="fr-FR" b="1" dirty="0" smtClean="0">
                <a:latin typeface="Bradley Hand ITC" pitchFamily="66" charset="0"/>
              </a:rPr>
              <a:t>’</a:t>
            </a:r>
            <a:r>
              <a:rPr lang="en-US" b="1" dirty="0" smtClean="0">
                <a:latin typeface="Bradley Hand ITC" pitchFamily="66" charset="0"/>
              </a:rPr>
              <a:t>t get eaten by predators and be able to withstand heat and rain  </a:t>
            </a:r>
          </a:p>
        </p:txBody>
      </p:sp>
      <p:pic>
        <p:nvPicPr>
          <p:cNvPr id="67586" name="Picture 2" descr="http://3.bp.blogspot.com/-wT0Bz174e48/TyICgEQM1VI/AAAAAAAAB44/8lfOJkQZ09s/s1600/(Puerto+Rico)+%E2%80%93+El+Yunque+tropical+rainforest+5.jpg"/>
          <p:cNvPicPr>
            <a:picLocks noChangeAspect="1" noChangeArrowheads="1"/>
          </p:cNvPicPr>
          <p:nvPr/>
        </p:nvPicPr>
        <p:blipFill>
          <a:blip r:embed="rId2" cstate="print"/>
          <a:srcRect/>
          <a:stretch>
            <a:fillRect/>
          </a:stretch>
        </p:blipFill>
        <p:spPr bwMode="auto">
          <a:xfrm>
            <a:off x="6858000" y="838200"/>
            <a:ext cx="1930400" cy="1447800"/>
          </a:xfrm>
          <a:prstGeom prst="rect">
            <a:avLst/>
          </a:prstGeom>
          <a:noFill/>
        </p:spPr>
      </p:pic>
    </p:spTree>
    <p:extLst>
      <p:ext uri="{BB962C8B-B14F-4D97-AF65-F5344CB8AC3E}">
        <p14:creationId xmlns:p14="http://schemas.microsoft.com/office/powerpoint/2010/main" xmlns="" val="498821672"/>
      </p:ext>
    </p:extLst>
  </p:cSld>
  <p:clrMapOvr>
    <a:masterClrMapping/>
  </p:clrMapOvr>
  <p:transition>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Bradley Hand ITC" pitchFamily="66" charset="0"/>
              </a:rPr>
              <a:t>More Information on </a:t>
            </a:r>
            <a:r>
              <a:rPr lang="en-US" b="1" dirty="0" err="1" smtClean="0">
                <a:latin typeface="Bradley Hand ITC" pitchFamily="66" charset="0"/>
              </a:rPr>
              <a:t>myHabitat</a:t>
            </a:r>
            <a:r>
              <a:rPr lang="en-US" b="1" dirty="0" smtClean="0">
                <a:latin typeface="Bradley Hand ITC" pitchFamily="66" charset="0"/>
              </a:rPr>
              <a:t> </a:t>
            </a:r>
            <a:r>
              <a:rPr lang="en-US" dirty="0" smtClean="0"/>
              <a:t/>
            </a:r>
            <a:br>
              <a:rPr lang="en-US" dirty="0" smtClean="0"/>
            </a:br>
            <a:endParaRPr lang="en-US" dirty="0"/>
          </a:p>
        </p:txBody>
      </p:sp>
      <p:sp>
        <p:nvSpPr>
          <p:cNvPr id="3" name="Content Placeholder 2"/>
          <p:cNvSpPr>
            <a:spLocks noGrp="1"/>
          </p:cNvSpPr>
          <p:nvPr>
            <p:ph sz="quarter" idx="1"/>
          </p:nvPr>
        </p:nvSpPr>
        <p:spPr>
          <a:xfrm>
            <a:off x="609600" y="1600200"/>
            <a:ext cx="8153400" cy="4495800"/>
          </a:xfrm>
        </p:spPr>
        <p:txBody>
          <a:bodyPr/>
          <a:lstStyle/>
          <a:p>
            <a:pPr>
              <a:buNone/>
            </a:pPr>
            <a:endParaRPr lang="en-US" u="sng" dirty="0" smtClean="0">
              <a:hlinkClick r:id="rId2"/>
            </a:endParaRPr>
          </a:p>
          <a:p>
            <a:pPr>
              <a:buNone/>
            </a:pPr>
            <a:r>
              <a:rPr lang="en-US" u="sng" dirty="0" smtClean="0">
                <a:hlinkClick r:id="rId2"/>
              </a:rPr>
              <a:t>                                                          </a:t>
            </a:r>
          </a:p>
          <a:p>
            <a:pPr>
              <a:buNone/>
            </a:pPr>
            <a:endParaRPr lang="en-US" u="sng" dirty="0" smtClean="0">
              <a:hlinkClick r:id="rId2"/>
            </a:endParaRPr>
          </a:p>
          <a:p>
            <a:pPr>
              <a:buNone/>
            </a:pPr>
            <a:endParaRPr lang="en-US" u="sng" dirty="0" smtClean="0">
              <a:hlinkClick r:id="rId2"/>
            </a:endParaRPr>
          </a:p>
          <a:p>
            <a:pPr>
              <a:buNone/>
            </a:pPr>
            <a:endParaRPr lang="en-US" u="sng" dirty="0" smtClean="0">
              <a:hlinkClick r:id="rId2"/>
            </a:endParaRPr>
          </a:p>
          <a:p>
            <a:pPr>
              <a:buNone/>
            </a:pPr>
            <a:endParaRPr lang="en-US" u="sng" dirty="0" smtClean="0">
              <a:hlinkClick r:id="rId2"/>
            </a:endParaRPr>
          </a:p>
          <a:p>
            <a:pPr>
              <a:buNone/>
            </a:pPr>
            <a:endParaRPr lang="en-US" b="1" u="sng" dirty="0" smtClean="0">
              <a:solidFill>
                <a:schemeClr val="tx1">
                  <a:lumMod val="95000"/>
                  <a:lumOff val="5000"/>
                </a:schemeClr>
              </a:solidFill>
              <a:latin typeface="Bradley Hand ITC" pitchFamily="66" charset="0"/>
              <a:hlinkClick r:id="rId2"/>
            </a:endParaRPr>
          </a:p>
          <a:p>
            <a:pPr>
              <a:buNone/>
            </a:pPr>
            <a:r>
              <a:rPr lang="en-US" b="1" u="sng" dirty="0" smtClean="0">
                <a:solidFill>
                  <a:schemeClr val="tx1">
                    <a:lumMod val="95000"/>
                    <a:lumOff val="5000"/>
                  </a:schemeClr>
                </a:solidFill>
                <a:latin typeface="Bradley Hand ITC" pitchFamily="66" charset="0"/>
                <a:hlinkClick r:id="rId2"/>
              </a:rPr>
              <a:t>www.ducksters.com</a:t>
            </a:r>
            <a:endParaRPr lang="en-US" b="1" u="sng" dirty="0" smtClean="0">
              <a:solidFill>
                <a:schemeClr val="tx1">
                  <a:lumMod val="95000"/>
                  <a:lumOff val="5000"/>
                </a:schemeClr>
              </a:solidFill>
              <a:latin typeface="Bradley Hand ITC" pitchFamily="66" charset="0"/>
            </a:endParaRPr>
          </a:p>
          <a:p>
            <a:pPr>
              <a:buNone/>
            </a:pPr>
            <a:endParaRPr lang="en-US" dirty="0" smtClean="0"/>
          </a:p>
        </p:txBody>
      </p:sp>
      <p:pic>
        <p:nvPicPr>
          <p:cNvPr id="66562" name="Picture 2" descr="http://t0.gstatic.com/images?q=tbn:ANd9GcSZv4y91edVq5j60sRsUI908gxUHSsWc9oqjA8Ld7WojDjNcBfZKw:www.ducksters.com/science/ecosystems/world_map_rainforest.jpg"/>
          <p:cNvPicPr>
            <a:picLocks noChangeAspect="1" noChangeArrowheads="1"/>
          </p:cNvPicPr>
          <p:nvPr/>
        </p:nvPicPr>
        <p:blipFill>
          <a:blip r:embed="rId3" cstate="print"/>
          <a:srcRect/>
          <a:stretch>
            <a:fillRect/>
          </a:stretch>
        </p:blipFill>
        <p:spPr bwMode="auto">
          <a:xfrm>
            <a:off x="1295400" y="1828800"/>
            <a:ext cx="6969287" cy="3200400"/>
          </a:xfrm>
          <a:prstGeom prst="rect">
            <a:avLst/>
          </a:prstGeom>
          <a:noFill/>
        </p:spPr>
      </p:pic>
    </p:spTree>
    <p:extLst>
      <p:ext uri="{BB962C8B-B14F-4D97-AF65-F5344CB8AC3E}">
        <p14:creationId xmlns:p14="http://schemas.microsoft.com/office/powerpoint/2010/main" xmlns="" val="11862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Animal Adaptations</a:t>
            </a:r>
            <a:endParaRPr lang="en-US" b="1" dirty="0">
              <a:latin typeface="Bradley Hand ITC" pitchFamily="66" charset="0"/>
            </a:endParaRPr>
          </a:p>
        </p:txBody>
      </p:sp>
      <p:sp>
        <p:nvSpPr>
          <p:cNvPr id="3" name="Content Placeholder 2"/>
          <p:cNvSpPr>
            <a:spLocks noGrp="1"/>
          </p:cNvSpPr>
          <p:nvPr>
            <p:ph sz="quarter" idx="1"/>
          </p:nvPr>
        </p:nvSpPr>
        <p:spPr/>
        <p:txBody>
          <a:bodyPr/>
          <a:lstStyle/>
          <a:p>
            <a:r>
              <a:rPr lang="en-US" b="1" dirty="0" smtClean="0">
                <a:latin typeface="Bradley Hand ITC" pitchFamily="66" charset="0"/>
              </a:rPr>
              <a:t>In the tropical rainforest you are either the predator or the prey, so smaller animals need to climb up into trees or camouflage yourself. Some animals such as monkeys have long tails so that they can swing up into trees. Others have claws or can fly.</a:t>
            </a:r>
            <a:endParaRPr lang="en-US" b="1" dirty="0">
              <a:latin typeface="Bradley Hand ITC" pitchFamily="66" charset="0"/>
            </a:endParaRPr>
          </a:p>
        </p:txBody>
      </p:sp>
    </p:spTree>
    <p:extLst>
      <p:ext uri="{BB962C8B-B14F-4D97-AF65-F5344CB8AC3E}">
        <p14:creationId xmlns:p14="http://schemas.microsoft.com/office/powerpoint/2010/main" xmlns="" val="324034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My Animal</a:t>
            </a:r>
            <a:endParaRPr lang="en-US" b="1" dirty="0">
              <a:latin typeface="Bradley Hand ITC" pitchFamily="66" charset="0"/>
            </a:endParaRPr>
          </a:p>
        </p:txBody>
      </p:sp>
      <p:sp>
        <p:nvSpPr>
          <p:cNvPr id="3" name="Content Placeholder 2"/>
          <p:cNvSpPr>
            <a:spLocks noGrp="1"/>
          </p:cNvSpPr>
          <p:nvPr>
            <p:ph sz="quarter" idx="1"/>
          </p:nvPr>
        </p:nvSpPr>
        <p:spPr/>
        <p:txBody>
          <a:bodyPr/>
          <a:lstStyle/>
          <a:p>
            <a:r>
              <a:rPr lang="en-US" b="1" dirty="0" smtClean="0">
                <a:latin typeface="Bradley Hand ITC" pitchFamily="66" charset="0"/>
              </a:rPr>
              <a:t>Go to </a:t>
            </a:r>
            <a:r>
              <a:rPr lang="en-US" b="1" dirty="0" smtClean="0">
                <a:latin typeface="Bradley Hand ITC" pitchFamily="66" charset="0"/>
                <a:hlinkClick r:id="rId2"/>
              </a:rPr>
              <a:t>http://www.teachingideas.co.uk/science/createyourownanimal.htm</a:t>
            </a:r>
            <a:r>
              <a:rPr lang="en-US" b="1" dirty="0" smtClean="0">
                <a:latin typeface="Bradley Hand ITC" pitchFamily="66" charset="0"/>
              </a:rPr>
              <a:t/>
            </a:r>
            <a:br>
              <a:rPr lang="en-US" b="1" dirty="0" smtClean="0">
                <a:latin typeface="Bradley Hand ITC" pitchFamily="66" charset="0"/>
              </a:rPr>
            </a:br>
            <a:r>
              <a:rPr lang="en-US" b="1" dirty="0" smtClean="0">
                <a:latin typeface="Bradley Hand ITC" pitchFamily="66" charset="0"/>
              </a:rPr>
              <a:t>and create your new species!</a:t>
            </a:r>
          </a:p>
          <a:p>
            <a:r>
              <a:rPr lang="en-US" b="1" dirty="0" smtClean="0">
                <a:latin typeface="Bradley Hand ITC" pitchFamily="66" charset="0"/>
              </a:rPr>
              <a:t>The </a:t>
            </a:r>
            <a:r>
              <a:rPr lang="en-US" b="1" dirty="0" err="1" smtClean="0">
                <a:latin typeface="Bradley Hand ITC" pitchFamily="66" charset="0"/>
              </a:rPr>
              <a:t>tapirbara</a:t>
            </a:r>
            <a:endParaRPr lang="en-US" b="1" dirty="0" smtClean="0">
              <a:latin typeface="Bradley Hand ITC" pitchFamily="66" charset="0"/>
            </a:endParaRPr>
          </a:p>
          <a:p>
            <a:r>
              <a:rPr lang="en-US" b="1" dirty="0" smtClean="0">
                <a:latin typeface="Bradley Hand ITC" pitchFamily="66" charset="0"/>
              </a:rPr>
              <a:t>Picture</a:t>
            </a:r>
            <a:endParaRPr lang="en-US" b="1" dirty="0">
              <a:latin typeface="Bradley Hand ITC" pitchFamily="66" charset="0"/>
            </a:endParaRPr>
          </a:p>
        </p:txBody>
      </p:sp>
    </p:spTree>
    <p:extLst>
      <p:ext uri="{BB962C8B-B14F-4D97-AF65-F5344CB8AC3E}">
        <p14:creationId xmlns:p14="http://schemas.microsoft.com/office/powerpoint/2010/main" xmlns="" val="3501445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153400" cy="990600"/>
          </a:xfrm>
        </p:spPr>
        <p:txBody>
          <a:bodyPr/>
          <a:lstStyle/>
          <a:p>
            <a:r>
              <a:rPr lang="en-US" b="1" dirty="0" smtClean="0">
                <a:latin typeface="Bradley Hand ITC" pitchFamily="66" charset="0"/>
              </a:rPr>
              <a:t>                      Evidence</a:t>
            </a:r>
            <a:endParaRPr lang="en-US" b="1" dirty="0">
              <a:latin typeface="Bradley Hand ITC" pitchFamily="66" charset="0"/>
            </a:endParaRPr>
          </a:p>
        </p:txBody>
      </p:sp>
      <p:sp>
        <p:nvSpPr>
          <p:cNvPr id="3" name="Content Placeholder 2"/>
          <p:cNvSpPr>
            <a:spLocks noGrp="1"/>
          </p:cNvSpPr>
          <p:nvPr>
            <p:ph sz="quarter" idx="1"/>
          </p:nvPr>
        </p:nvSpPr>
        <p:spPr/>
        <p:txBody>
          <a:bodyPr/>
          <a:lstStyle/>
          <a:p>
            <a:r>
              <a:rPr lang="en-US" b="1" dirty="0" smtClean="0">
                <a:latin typeface="Bradley Hand ITC" pitchFamily="66" charset="0"/>
              </a:rPr>
              <a:t>The </a:t>
            </a:r>
            <a:r>
              <a:rPr lang="en-US" b="1" dirty="0" err="1" smtClean="0">
                <a:latin typeface="Bradley Hand ITC" pitchFamily="66" charset="0"/>
              </a:rPr>
              <a:t>tapirbara</a:t>
            </a:r>
            <a:r>
              <a:rPr lang="en-US" b="1" dirty="0" smtClean="0">
                <a:latin typeface="Bradley Hand ITC" pitchFamily="66" charset="0"/>
              </a:rPr>
              <a:t> has the </a:t>
            </a:r>
            <a:r>
              <a:rPr lang="en-US" b="1" dirty="0" smtClean="0">
                <a:latin typeface="Bradley Hand ITC" pitchFamily="66" charset="0"/>
              </a:rPr>
              <a:t>excellent </a:t>
            </a:r>
            <a:r>
              <a:rPr lang="en-US" b="1" dirty="0" smtClean="0">
                <a:latin typeface="Bradley Hand ITC" pitchFamily="66" charset="0"/>
              </a:rPr>
              <a:t>swimming skills of the capybara and its webbed feet and the great running skills of the tapir</a:t>
            </a:r>
            <a:r>
              <a:rPr lang="en-US" b="1" dirty="0" smtClean="0">
                <a:latin typeface="Bradley Hand ITC" pitchFamily="66" charset="0"/>
              </a:rPr>
              <a:t>. They live near water where they get most of their food. Their diet consists of plants and roots ( aquatic and others)</a:t>
            </a:r>
            <a:endParaRPr lang="en-US" b="1" dirty="0">
              <a:latin typeface="Bradley Hand ITC" pitchFamily="66" charset="0"/>
            </a:endParaRPr>
          </a:p>
        </p:txBody>
      </p:sp>
    </p:spTree>
    <p:extLst>
      <p:ext uri="{BB962C8B-B14F-4D97-AF65-F5344CB8AC3E}">
        <p14:creationId xmlns:p14="http://schemas.microsoft.com/office/powerpoint/2010/main" xmlns="" val="3600888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Citations</a:t>
            </a:r>
            <a:endParaRPr lang="en-US" b="1" dirty="0">
              <a:latin typeface="Bradley Hand ITC" pitchFamily="66" charset="0"/>
            </a:endParaRPr>
          </a:p>
        </p:txBody>
      </p:sp>
      <p:sp>
        <p:nvSpPr>
          <p:cNvPr id="3" name="Content Placeholder 2"/>
          <p:cNvSpPr>
            <a:spLocks noGrp="1"/>
          </p:cNvSpPr>
          <p:nvPr>
            <p:ph sz="quarter" idx="1"/>
          </p:nvPr>
        </p:nvSpPr>
        <p:spPr/>
        <p:txBody>
          <a:bodyPr>
            <a:normAutofit/>
          </a:bodyPr>
          <a:lstStyle/>
          <a:p>
            <a:r>
              <a:rPr lang="en-US" b="1" dirty="0" smtClean="0">
                <a:latin typeface="Bradley Hand ITC" pitchFamily="66" charset="0"/>
                <a:hlinkClick r:id="rId2"/>
              </a:rPr>
              <a:t>http://</a:t>
            </a:r>
            <a:r>
              <a:rPr lang="en-US" b="1" dirty="0" smtClean="0">
                <a:latin typeface="Bradley Hand ITC" pitchFamily="66" charset="0"/>
                <a:hlinkClick r:id="rId2"/>
              </a:rPr>
              <a:t>switchzoo.com/zoo.htm</a:t>
            </a:r>
            <a:endParaRPr lang="en-US" b="1" dirty="0" smtClean="0">
              <a:latin typeface="Bradley Hand ITC" pitchFamily="66" charset="0"/>
            </a:endParaRPr>
          </a:p>
          <a:p>
            <a:r>
              <a:rPr lang="en-US" b="1" dirty="0" smtClean="0">
                <a:latin typeface="Bradley Hand ITC" pitchFamily="66" charset="0"/>
                <a:hlinkClick r:id="rId3"/>
              </a:rPr>
              <a:t>Http</a:t>
            </a:r>
            <a:r>
              <a:rPr lang="en-US" b="1" dirty="0" smtClean="0">
                <a:latin typeface="Bradley Hand ITC" pitchFamily="66" charset="0"/>
                <a:hlinkClick r:id="rId3"/>
              </a:rPr>
              <a:t>://www.mbgnet.net</a:t>
            </a:r>
            <a:r>
              <a:rPr lang="en-US" b="1" dirty="0" smtClean="0">
                <a:latin typeface="Bradley Hand ITC" pitchFamily="66" charset="0"/>
                <a:hlinkClick r:id="rId3"/>
              </a:rPr>
              <a:t>/</a:t>
            </a:r>
            <a:endParaRPr lang="en-US" b="1" dirty="0" smtClean="0">
              <a:latin typeface="Bradley Hand ITC" pitchFamily="66" charset="0"/>
            </a:endParaRPr>
          </a:p>
          <a:p>
            <a:r>
              <a:rPr lang="en-US" b="1" dirty="0" smtClean="0">
                <a:latin typeface="Bradley Hand ITC" pitchFamily="66" charset="0"/>
                <a:hlinkClick r:id="rId4"/>
              </a:rPr>
              <a:t>http://www.enchantedlearning.com/biomes</a:t>
            </a:r>
            <a:r>
              <a:rPr lang="en-US" b="1" dirty="0" smtClean="0">
                <a:latin typeface="Bradley Hand ITC" pitchFamily="66" charset="0"/>
                <a:hlinkClick r:id="rId4"/>
              </a:rPr>
              <a:t>/</a:t>
            </a:r>
            <a:endParaRPr lang="en-US" b="1" dirty="0" smtClean="0">
              <a:latin typeface="Bradley Hand ITC" pitchFamily="66" charset="0"/>
            </a:endParaRPr>
          </a:p>
          <a:p>
            <a:r>
              <a:rPr lang="en-US" b="1" dirty="0" smtClean="0">
                <a:latin typeface="Bradley Hand ITC" pitchFamily="66" charset="0"/>
                <a:hlinkClick r:id="rId5"/>
              </a:rPr>
              <a:t>http://wwf.panda.org/about_our_earth/ecoregions/about/habitat_types/habitats</a:t>
            </a:r>
            <a:r>
              <a:rPr lang="en-US" b="1" dirty="0" smtClean="0">
                <a:latin typeface="Bradley Hand ITC" pitchFamily="66" charset="0"/>
                <a:hlinkClick r:id="rId5"/>
              </a:rPr>
              <a:t>/</a:t>
            </a:r>
            <a:endParaRPr lang="en-US" b="1" dirty="0" smtClean="0">
              <a:latin typeface="Bradley Hand ITC" pitchFamily="66" charset="0"/>
            </a:endParaRPr>
          </a:p>
          <a:p>
            <a:r>
              <a:rPr lang="en-US" b="1" dirty="0" smtClean="0">
                <a:latin typeface="Bradley Hand ITC" pitchFamily="66" charset="0"/>
                <a:hlinkClick r:id="rId6"/>
              </a:rPr>
              <a:t>http://</a:t>
            </a:r>
            <a:r>
              <a:rPr lang="en-US" b="1" dirty="0" smtClean="0">
                <a:latin typeface="Bradley Hand ITC" pitchFamily="66" charset="0"/>
                <a:hlinkClick r:id="rId6"/>
              </a:rPr>
              <a:t>www.factmonster.com/dk/encyclopedia/habitats.html</a:t>
            </a:r>
            <a:endParaRPr lang="en-US" b="1" dirty="0" smtClean="0">
              <a:latin typeface="Bradley Hand ITC" pitchFamily="66" charset="0"/>
            </a:endParaRPr>
          </a:p>
          <a:p>
            <a:r>
              <a:rPr lang="en-US" b="1" dirty="0" smtClean="0">
                <a:latin typeface="Bradley Hand ITC" pitchFamily="66" charset="0"/>
                <a:hlinkClick r:id="rId7"/>
              </a:rPr>
              <a:t>http://www.brainpopjr.com/science/habitats/</a:t>
            </a:r>
            <a:endParaRPr lang="en-US" b="1" dirty="0" smtClean="0">
              <a:latin typeface="Bradley Hand ITC" pitchFamily="66" charset="0"/>
            </a:endParaRPr>
          </a:p>
          <a:p>
            <a:endParaRPr lang="en-US" dirty="0" smtClean="0"/>
          </a:p>
        </p:txBody>
      </p:sp>
    </p:spTree>
    <p:extLst>
      <p:ext uri="{BB962C8B-B14F-4D97-AF65-F5344CB8AC3E}">
        <p14:creationId xmlns:p14="http://schemas.microsoft.com/office/powerpoint/2010/main" xmlns="" val="176255011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108</TotalTime>
  <Words>211</Words>
  <Application>Microsoft Office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Create Your Own Animal</vt:lpstr>
      <vt:lpstr>The Tropical Rainforest</vt:lpstr>
      <vt:lpstr>More Information on myHabitat  </vt:lpstr>
      <vt:lpstr>Animal Adaptations</vt:lpstr>
      <vt:lpstr>My Animal</vt:lpstr>
      <vt:lpstr>                      Evidence</vt:lpstr>
      <vt:lpstr>Citations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Shelly Burr</cp:lastModifiedBy>
  <cp:revision>15</cp:revision>
  <dcterms:created xsi:type="dcterms:W3CDTF">2013-04-16T01:24:27Z</dcterms:created>
  <dcterms:modified xsi:type="dcterms:W3CDTF">2013-05-09T18:34:22Z</dcterms:modified>
</cp:coreProperties>
</file>